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96" r:id="rId5"/>
    <p:sldId id="297" r:id="rId6"/>
    <p:sldId id="285" r:id="rId7"/>
    <p:sldId id="261" r:id="rId8"/>
    <p:sldId id="300" r:id="rId9"/>
    <p:sldId id="299" r:id="rId10"/>
    <p:sldId id="286" r:id="rId11"/>
    <p:sldId id="263" r:id="rId12"/>
    <p:sldId id="265" r:id="rId13"/>
    <p:sldId id="262" r:id="rId14"/>
    <p:sldId id="278" r:id="rId15"/>
    <p:sldId id="267" r:id="rId16"/>
    <p:sldId id="298" r:id="rId17"/>
    <p:sldId id="279" r:id="rId18"/>
    <p:sldId id="280"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887" autoAdjust="0"/>
  </p:normalViewPr>
  <p:slideViewPr>
    <p:cSldViewPr snapToGrid="0" showGuides="1">
      <p:cViewPr>
        <p:scale>
          <a:sx n="55" d="100"/>
          <a:sy n="55" d="100"/>
        </p:scale>
        <p:origin x="1096"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10/31/2024</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10/31/2024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3442190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12648" y="502920"/>
            <a:ext cx="10954512" cy="3246120"/>
          </a:xfrm>
        </p:spPr>
        <p:txBody>
          <a:bodyPr anchor="b"/>
          <a:lstStyle/>
          <a:p>
            <a:r>
              <a:rPr lang="en-US" dirty="0"/>
              <a:t>TASK 4 INSIGHTS AND ANALYSIS</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12648" y="3758183"/>
            <a:ext cx="10954512" cy="1307592"/>
          </a:xfrm>
        </p:spPr>
        <p:txBody>
          <a:bodyPr vert="horz" lIns="91440" tIns="45720" rIns="91440" bIns="45720" rtlCol="0" anchor="t">
            <a:noAutofit/>
          </a:bodyPr>
          <a:lstStyle/>
          <a:p>
            <a:r>
              <a:rPr lang="en-US" dirty="0"/>
              <a:t>Presented by JEMIMA </a:t>
            </a:r>
            <a:r>
              <a:rPr lang="en-US" dirty="0" err="1"/>
              <a:t>JOANNis</a:t>
            </a:r>
            <a:r>
              <a:rPr lang="en-US" dirty="0"/>
              <a:t> </a:t>
            </a:r>
          </a:p>
        </p:txBody>
      </p:sp>
    </p:spTree>
    <p:extLst>
      <p:ext uri="{BB962C8B-B14F-4D97-AF65-F5344CB8AC3E}">
        <p14:creationId xmlns:p14="http://schemas.microsoft.com/office/powerpoint/2010/main" val="128263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078992" y="365760"/>
            <a:ext cx="10277856" cy="1655064"/>
          </a:xfrm>
          <a:noFill/>
        </p:spPr>
        <p:txBody>
          <a:bodyPr>
            <a:noAutofit/>
          </a:bodyPr>
          <a:lstStyle/>
          <a:p>
            <a:r>
              <a:rPr lang="en-US" dirty="0"/>
              <a:t>Identifying Peak Revenue Months</a:t>
            </a:r>
          </a:p>
        </p:txBody>
      </p:sp>
      <p:sp>
        <p:nvSpPr>
          <p:cNvPr id="4" name="Content Placeholder 3">
            <a:extLst>
              <a:ext uri="{FF2B5EF4-FFF2-40B4-BE49-F238E27FC236}">
                <a16:creationId xmlns:a16="http://schemas.microsoft.com/office/drawing/2014/main" id="{D97126AE-AE4A-97A5-21F5-E5ACF7E0605F}"/>
              </a:ext>
            </a:extLst>
          </p:cNvPr>
          <p:cNvSpPr>
            <a:spLocks noGrp="1"/>
          </p:cNvSpPr>
          <p:nvPr>
            <p:ph idx="13"/>
          </p:nvPr>
        </p:nvSpPr>
        <p:spPr>
          <a:xfrm>
            <a:off x="2523281" y="2441448"/>
            <a:ext cx="8751271" cy="3575304"/>
          </a:xfrm>
          <a:noFill/>
        </p:spPr>
        <p:txBody>
          <a:bodyPr vert="horz" lIns="91440" tIns="45720" rIns="91440" bIns="45720" rtlCol="0" anchor="t">
            <a:normAutofit lnSpcReduction="10000"/>
          </a:bodyPr>
          <a:lstStyle/>
          <a:p>
            <a:pPr>
              <a:lnSpc>
                <a:spcPct val="150000"/>
              </a:lnSpc>
            </a:pPr>
            <a:r>
              <a:rPr lang="en-GB" dirty="0"/>
              <a:t>To answer the question about peak months and seasonality in sales, it’s clear that September through November represent our highest revenue-generating period. These findings suggest a predictable seasonality, valuable for both inventory planning and targeted marketing. By maximizing inventory, promotions, and engagement in these months, we could further capitalize on this trend. Although we lack complete data for December, early preparation for high-demand periods like this is crucial for seamless operations and customer satisfaction.</a:t>
            </a:r>
            <a:endParaRPr lang="en-US" dirty="0"/>
          </a:p>
        </p:txBody>
      </p:sp>
      <p:sp>
        <p:nvSpPr>
          <p:cNvPr id="13" name="Slide Number Placeholder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10</a:t>
            </a:fld>
            <a:endParaRPr lang="en-US" dirty="0"/>
          </a:p>
        </p:txBody>
      </p:sp>
    </p:spTree>
    <p:extLst>
      <p:ext uri="{BB962C8B-B14F-4D97-AF65-F5344CB8AC3E}">
        <p14:creationId xmlns:p14="http://schemas.microsoft.com/office/powerpoint/2010/main" val="121080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1078992" y="365760"/>
            <a:ext cx="10277856" cy="1655064"/>
          </a:xfrm>
          <a:noFill/>
        </p:spPr>
        <p:txBody>
          <a:bodyPr>
            <a:noAutofit/>
          </a:bodyPr>
          <a:lstStyle/>
          <a:p>
            <a:r>
              <a:rPr lang="en-GB" dirty="0"/>
              <a:t>Top Customers and Revenue Diversification</a:t>
            </a:r>
            <a:endParaRPr lang="en-US"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idx="1"/>
          </p:nvPr>
        </p:nvSpPr>
        <p:spPr>
          <a:xfrm>
            <a:off x="1170431" y="2459735"/>
            <a:ext cx="9709771" cy="3616973"/>
          </a:xfrm>
          <a:noFill/>
        </p:spPr>
        <p:txBody>
          <a:bodyPr vert="horz" lIns="91440" tIns="45720" rIns="91440" bIns="45720" rtlCol="0" anchor="t">
            <a:normAutofit lnSpcReduction="10000"/>
          </a:bodyPr>
          <a:lstStyle/>
          <a:p>
            <a:pPr>
              <a:lnSpc>
                <a:spcPct val="150000"/>
              </a:lnSpc>
            </a:pPr>
            <a:r>
              <a:rPr lang="en-GB" dirty="0"/>
              <a:t>Now, turning to the question on customer revenue concentration: Analysis of our top 10 customers shows a balanced revenue distribution. The top customer spends only about 17% more than the second highest, which tells us that revenue is not overly dependent on a small group of customers. This diversified base is an asset, giving us a stable revenue stream with low customer bargaining power. However, if we aim to grow revenue further, targeted strategies aimed at converting mid-tier customers into higher-spending categories could be highly effective. This focus could also broaden our customer base, adding even more resilience.</a:t>
            </a:r>
            <a:endParaRPr lang="en-US" dirty="0"/>
          </a:p>
        </p:txBody>
      </p:sp>
      <p:sp>
        <p:nvSpPr>
          <p:cNvPr id="9" name="Slide Number Placeholder 8">
            <a:extLst>
              <a:ext uri="{FF2B5EF4-FFF2-40B4-BE49-F238E27FC236}">
                <a16:creationId xmlns:a16="http://schemas.microsoft.com/office/drawing/2014/main" id="{DAF3F922-669F-7D93-0C1C-D5B16E3975BF}"/>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11</a:t>
            </a:fld>
            <a:endParaRPr lang="en-US" dirty="0"/>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078992" y="365760"/>
            <a:ext cx="10277856" cy="1655064"/>
          </a:xfrm>
          <a:noFill/>
        </p:spPr>
        <p:txBody>
          <a:bodyPr>
            <a:noAutofit/>
          </a:bodyPr>
          <a:lstStyle/>
          <a:p>
            <a:r>
              <a:rPr lang="en-GB" dirty="0"/>
              <a:t>Insights into Repeat Customers for the CMO</a:t>
            </a:r>
            <a:endParaRPr lang="en-US" dirty="0"/>
          </a:p>
        </p:txBody>
      </p:sp>
      <p:sp>
        <p:nvSpPr>
          <p:cNvPr id="3" name="Slide Number Placeholder 2">
            <a:extLst>
              <a:ext uri="{FF2B5EF4-FFF2-40B4-BE49-F238E27FC236}">
                <a16:creationId xmlns:a16="http://schemas.microsoft.com/office/drawing/2014/main" id="{CAEAF320-61B9-87FA-4DF5-7C3B0DC125A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12</a:t>
            </a:fld>
            <a:endParaRPr lang="en-US" dirty="0"/>
          </a:p>
        </p:txBody>
      </p:sp>
      <p:sp>
        <p:nvSpPr>
          <p:cNvPr id="6" name="Content Placeholder 5">
            <a:extLst>
              <a:ext uri="{FF2B5EF4-FFF2-40B4-BE49-F238E27FC236}">
                <a16:creationId xmlns:a16="http://schemas.microsoft.com/office/drawing/2014/main" id="{82C20049-A6F0-22F1-4FC1-EADB136528FD}"/>
              </a:ext>
            </a:extLst>
          </p:cNvPr>
          <p:cNvSpPr>
            <a:spLocks noGrp="1"/>
          </p:cNvSpPr>
          <p:nvPr>
            <p:ph idx="13"/>
          </p:nvPr>
        </p:nvSpPr>
        <p:spPr/>
        <p:txBody>
          <a:bodyPr/>
          <a:lstStyle/>
          <a:p>
            <a:pPr>
              <a:lnSpc>
                <a:spcPct val="150000"/>
              </a:lnSpc>
            </a:pPr>
            <a:r>
              <a:rPr lang="en-GB" dirty="0"/>
              <a:t>Moving to the CMO’s questions on repeat customer </a:t>
            </a:r>
            <a:r>
              <a:rPr lang="en-GB" dirty="0" err="1"/>
              <a:t>behavior</a:t>
            </a:r>
            <a:r>
              <a:rPr lang="en-GB" dirty="0"/>
              <a:t>, we see that a significant percentage of customers are returning for additional purchases, often across various product lines. This points to solid customer loyalty and offers a valuable opportunity for re-engagement strategies. By tracking popular products and aligning our campaigns with these items, we could boost order frequency and increase average order values among our returning customers.</a:t>
            </a:r>
            <a:endParaRPr lang="en-US" dirty="0"/>
          </a:p>
        </p:txBody>
      </p:sp>
    </p:spTree>
    <p:extLst>
      <p:ext uri="{BB962C8B-B14F-4D97-AF65-F5344CB8AC3E}">
        <p14:creationId xmlns:p14="http://schemas.microsoft.com/office/powerpoint/2010/main" val="3604630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10881449-98C9-9885-5455-F36FDE292E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64C51-C510-31AB-F9B7-2D1E676D3B2A}"/>
              </a:ext>
            </a:extLst>
          </p:cNvPr>
          <p:cNvSpPr>
            <a:spLocks noGrp="1"/>
          </p:cNvSpPr>
          <p:nvPr>
            <p:ph type="title"/>
          </p:nvPr>
        </p:nvSpPr>
        <p:spPr>
          <a:xfrm>
            <a:off x="1078992" y="365760"/>
            <a:ext cx="10277856" cy="1655064"/>
          </a:xfrm>
          <a:noFill/>
        </p:spPr>
        <p:txBody>
          <a:bodyPr>
            <a:noAutofit/>
          </a:bodyPr>
          <a:lstStyle/>
          <a:p>
            <a:r>
              <a:rPr lang="en-GB" dirty="0"/>
              <a:t>Timing and Revenue from Repeat Orders</a:t>
            </a:r>
            <a:endParaRPr lang="en-US" dirty="0"/>
          </a:p>
        </p:txBody>
      </p:sp>
      <p:sp>
        <p:nvSpPr>
          <p:cNvPr id="3" name="Slide Number Placeholder 2">
            <a:extLst>
              <a:ext uri="{FF2B5EF4-FFF2-40B4-BE49-F238E27FC236}">
                <a16:creationId xmlns:a16="http://schemas.microsoft.com/office/drawing/2014/main" id="{FF3992F0-21D0-B059-BFF3-3EAAFA5DE4D0}"/>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13</a:t>
            </a:fld>
            <a:endParaRPr lang="en-US" dirty="0"/>
          </a:p>
        </p:txBody>
      </p:sp>
      <p:sp>
        <p:nvSpPr>
          <p:cNvPr id="6" name="Content Placeholder 5">
            <a:extLst>
              <a:ext uri="{FF2B5EF4-FFF2-40B4-BE49-F238E27FC236}">
                <a16:creationId xmlns:a16="http://schemas.microsoft.com/office/drawing/2014/main" id="{B55E9E63-E308-A66E-790C-673AB893406E}"/>
              </a:ext>
            </a:extLst>
          </p:cNvPr>
          <p:cNvSpPr>
            <a:spLocks noGrp="1"/>
          </p:cNvSpPr>
          <p:nvPr>
            <p:ph idx="13"/>
          </p:nvPr>
        </p:nvSpPr>
        <p:spPr/>
        <p:txBody>
          <a:bodyPr/>
          <a:lstStyle/>
          <a:p>
            <a:pPr>
              <a:lnSpc>
                <a:spcPct val="150000"/>
              </a:lnSpc>
            </a:pPr>
            <a:r>
              <a:rPr lang="en-GB" dirty="0"/>
              <a:t>Looking at the timing of repeat orders, most returning customers place a new order within two to three months. This cycle provides a key insight for creating retargeting campaigns, allowing us to engage recent buyers within their typical reorder window. Offering tailored incentives during this period could further enhance their purchasing frequency. High-spending repeat customers, in particular, represent strong opportunities for focused retention strategies.</a:t>
            </a:r>
            <a:endParaRPr lang="en-US" dirty="0"/>
          </a:p>
        </p:txBody>
      </p:sp>
    </p:spTree>
    <p:extLst>
      <p:ext uri="{BB962C8B-B14F-4D97-AF65-F5344CB8AC3E}">
        <p14:creationId xmlns:p14="http://schemas.microsoft.com/office/powerpoint/2010/main" val="70863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612648" y="1600200"/>
            <a:ext cx="10991088" cy="3657600"/>
          </a:xfrm>
          <a:noFill/>
        </p:spPr>
        <p:txBody>
          <a:bodyPr anchor="ctr">
            <a:noAutofit/>
          </a:bodyPr>
          <a:lstStyle/>
          <a:p>
            <a:r>
              <a:rPr lang="en-US" dirty="0"/>
              <a:t>Conclusion</a:t>
            </a:r>
          </a:p>
        </p:txBody>
      </p:sp>
    </p:spTree>
    <p:extLst>
      <p:ext uri="{BB962C8B-B14F-4D97-AF65-F5344CB8AC3E}">
        <p14:creationId xmlns:p14="http://schemas.microsoft.com/office/powerpoint/2010/main" val="3058085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948542-FCE1-3AE6-C6C9-17975609DF70}"/>
              </a:ext>
            </a:extLst>
          </p:cNvPr>
          <p:cNvSpPr>
            <a:spLocks noGrp="1"/>
          </p:cNvSpPr>
          <p:nvPr>
            <p:ph idx="1"/>
          </p:nvPr>
        </p:nvSpPr>
        <p:spPr>
          <a:xfrm>
            <a:off x="1979271" y="1562582"/>
            <a:ext cx="8877781" cy="4454170"/>
          </a:xfrm>
          <a:noFill/>
        </p:spPr>
        <p:txBody>
          <a:bodyPr vert="horz" lIns="91440" tIns="45720" rIns="91440" bIns="45720" rtlCol="0" anchor="t">
            <a:normAutofit/>
          </a:bodyPr>
          <a:lstStyle/>
          <a:p>
            <a:pPr>
              <a:lnSpc>
                <a:spcPct val="200000"/>
              </a:lnSpc>
            </a:pPr>
            <a:r>
              <a:rPr lang="en-GB" dirty="0"/>
              <a:t>In conclusion, this data analysis presents several actionable insights that align closely with your strategic questions. Through careful data handling, analysis, and targeted recommendations, we have a roadmap to reinforce successful markets, target underperforming regions, capitalize on peak seasonal periods, and leverage both our customer diversity and loyalty.</a:t>
            </a:r>
          </a:p>
          <a:p>
            <a:pPr>
              <a:lnSpc>
                <a:spcPct val="200000"/>
              </a:lnSpc>
            </a:pPr>
            <a:r>
              <a:rPr lang="en-GB" dirty="0"/>
              <a:t>Thank you for your time and attention. I look forward to any questions you may have and to discussing these strategies further.</a:t>
            </a:r>
          </a:p>
        </p:txBody>
      </p:sp>
      <p:sp>
        <p:nvSpPr>
          <p:cNvPr id="14" name="Slide Number Placeholder 13">
            <a:extLst>
              <a:ext uri="{FF2B5EF4-FFF2-40B4-BE49-F238E27FC236}">
                <a16:creationId xmlns:a16="http://schemas.microsoft.com/office/drawing/2014/main" id="{3F21905C-1BD6-BF3F-5B8B-B9AD5301701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15</a:t>
            </a:fld>
            <a:endParaRPr lang="en-US" dirty="0"/>
          </a:p>
        </p:txBody>
      </p:sp>
    </p:spTree>
    <p:extLst>
      <p:ext uri="{BB962C8B-B14F-4D97-AF65-F5344CB8AC3E}">
        <p14:creationId xmlns:p14="http://schemas.microsoft.com/office/powerpoint/2010/main" val="64377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ctrTitle"/>
          </p:nvPr>
        </p:nvSpPr>
        <p:spPr>
          <a:xfrm>
            <a:off x="1133856" y="56450"/>
            <a:ext cx="9912096" cy="2743200"/>
          </a:xfrm>
          <a:noFill/>
        </p:spPr>
        <p:txBody>
          <a:bodyPr anchor="b">
            <a:noAutofit/>
          </a:bodyPr>
          <a:lstStyle/>
          <a:p>
            <a:r>
              <a:rPr lang="en-US" dirty="0"/>
              <a:t>Thank you</a:t>
            </a:r>
          </a:p>
        </p:txBody>
      </p:sp>
    </p:spTree>
    <p:extLst>
      <p:ext uri="{BB962C8B-B14F-4D97-AF65-F5344CB8AC3E}">
        <p14:creationId xmlns:p14="http://schemas.microsoft.com/office/powerpoint/2010/main" val="3751616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078992" y="850392"/>
            <a:ext cx="3913632" cy="4800600"/>
          </a:xfrm>
          <a:noFill/>
        </p:spPr>
        <p:txBody>
          <a:bodyPr anchor="ct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358384" y="1965960"/>
            <a:ext cx="4050792" cy="2953512"/>
          </a:xfrm>
          <a:noFill/>
        </p:spPr>
        <p:txBody>
          <a:bodyPr>
            <a:noAutofit/>
          </a:bodyPr>
          <a:lstStyle/>
          <a:p>
            <a:r>
              <a:rPr lang="en-US" dirty="0"/>
              <a:t>Introduction</a:t>
            </a:r>
          </a:p>
          <a:p>
            <a:r>
              <a:rPr lang="en-US" dirty="0"/>
              <a:t>PROCESS</a:t>
            </a:r>
          </a:p>
          <a:p>
            <a:r>
              <a:rPr lang="en-US" dirty="0"/>
              <a:t>INSIGHTS</a:t>
            </a:r>
          </a:p>
          <a:p>
            <a:r>
              <a:rPr lang="en-US" dirty="0"/>
              <a:t>CONCLUSION</a:t>
            </a:r>
          </a:p>
        </p:txBody>
      </p:sp>
      <p:sp>
        <p:nvSpPr>
          <p:cNvPr id="9" name="Slide Number Placeholder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301850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654296" y="27432"/>
            <a:ext cx="7004304" cy="3566160"/>
          </a:xfrm>
          <a:noFill/>
        </p:spPr>
        <p:txBody>
          <a:bodyPr>
            <a:noAutofit/>
          </a:bodyPr>
          <a:lstStyle/>
          <a:p>
            <a:r>
              <a:rPr lang="en-GB" dirty="0"/>
              <a:t>INTRODUCTION</a:t>
            </a:r>
            <a:endParaRPr lang="en-US" dirty="0"/>
          </a:p>
        </p:txBody>
      </p:sp>
    </p:spTree>
    <p:extLst>
      <p:ext uri="{BB962C8B-B14F-4D97-AF65-F5344CB8AC3E}">
        <p14:creationId xmlns:p14="http://schemas.microsoft.com/office/powerpoint/2010/main" val="137173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2592729" y="729205"/>
            <a:ext cx="8553691" cy="4802915"/>
          </a:xfrm>
          <a:noFill/>
        </p:spPr>
        <p:txBody>
          <a:bodyPr>
            <a:noAutofit/>
          </a:bodyPr>
          <a:lstStyle/>
          <a:p>
            <a:pPr>
              <a:lnSpc>
                <a:spcPct val="150000"/>
              </a:lnSpc>
            </a:pPr>
            <a:r>
              <a:rPr lang="en-GB" sz="2400" dirty="0"/>
              <a:t>Good afternoon. </a:t>
            </a:r>
          </a:p>
          <a:p>
            <a:pPr>
              <a:lnSpc>
                <a:spcPct val="150000"/>
              </a:lnSpc>
            </a:pPr>
            <a:r>
              <a:rPr lang="en-GB" sz="2400" dirty="0"/>
              <a:t>I’m Jemima Joannis, and today, I’ll be walking you through my findings based on the data analysis you requested. I’ve structured this presentation around the four core questions you provided, which guide our focus on understanding regional revenue, monthly trends, seasonality, and customer patterns.</a:t>
            </a:r>
            <a:endParaRPr lang="en-US" sz="2400" dirty="0"/>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4</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71043-2869-31D6-4E59-CAF696855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3FF13-A757-F08B-6784-183510620CB4}"/>
              </a:ext>
            </a:extLst>
          </p:cNvPr>
          <p:cNvSpPr>
            <a:spLocks noGrp="1"/>
          </p:cNvSpPr>
          <p:nvPr>
            <p:ph type="ctrTitle"/>
          </p:nvPr>
        </p:nvSpPr>
        <p:spPr>
          <a:xfrm>
            <a:off x="4654296" y="27432"/>
            <a:ext cx="7004304" cy="3566160"/>
          </a:xfrm>
          <a:noFill/>
        </p:spPr>
        <p:txBody>
          <a:bodyPr>
            <a:noAutofit/>
          </a:bodyPr>
          <a:lstStyle/>
          <a:p>
            <a:r>
              <a:rPr lang="en-GB" dirty="0"/>
              <a:t>PROCESS</a:t>
            </a:r>
            <a:endParaRPr lang="en-US" dirty="0"/>
          </a:p>
        </p:txBody>
      </p:sp>
    </p:spTree>
    <p:extLst>
      <p:ext uri="{BB962C8B-B14F-4D97-AF65-F5344CB8AC3E}">
        <p14:creationId xmlns:p14="http://schemas.microsoft.com/office/powerpoint/2010/main" val="723495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a:extLst>
            <a:ext uri="{FF2B5EF4-FFF2-40B4-BE49-F238E27FC236}">
              <a16:creationId xmlns:a16="http://schemas.microsoft.com/office/drawing/2014/main" id="{B4452BA5-05A4-E75A-8FF0-50C27FF1B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3A030-B8EF-35DD-2AF2-43F6F3B422A1}"/>
              </a:ext>
            </a:extLst>
          </p:cNvPr>
          <p:cNvSpPr>
            <a:spLocks noGrp="1"/>
          </p:cNvSpPr>
          <p:nvPr>
            <p:ph type="title"/>
          </p:nvPr>
        </p:nvSpPr>
        <p:spPr>
          <a:xfrm>
            <a:off x="1078992" y="365760"/>
            <a:ext cx="10277856" cy="1655064"/>
          </a:xfrm>
          <a:noFill/>
        </p:spPr>
        <p:txBody>
          <a:bodyPr anchor="b">
            <a:noAutofit/>
          </a:bodyPr>
          <a:lstStyle/>
          <a:p>
            <a:r>
              <a:rPr lang="en-US" dirty="0"/>
              <a:t>Data Loading and Cleaning</a:t>
            </a:r>
          </a:p>
        </p:txBody>
      </p:sp>
      <p:sp>
        <p:nvSpPr>
          <p:cNvPr id="3" name="Content Placeholder 2">
            <a:extLst>
              <a:ext uri="{FF2B5EF4-FFF2-40B4-BE49-F238E27FC236}">
                <a16:creationId xmlns:a16="http://schemas.microsoft.com/office/drawing/2014/main" id="{69C4FDA3-A0F6-FED9-60F2-FF4EA5FFF263}"/>
              </a:ext>
            </a:extLst>
          </p:cNvPr>
          <p:cNvSpPr>
            <a:spLocks noGrp="1"/>
          </p:cNvSpPr>
          <p:nvPr>
            <p:ph idx="1"/>
          </p:nvPr>
        </p:nvSpPr>
        <p:spPr>
          <a:xfrm>
            <a:off x="3575304" y="2313432"/>
            <a:ext cx="6327648" cy="3218688"/>
          </a:xfrm>
          <a:noFill/>
        </p:spPr>
        <p:txBody>
          <a:bodyPr>
            <a:noAutofit/>
          </a:bodyPr>
          <a:lstStyle/>
          <a:p>
            <a:r>
              <a:rPr lang="en-GB" dirty="0"/>
              <a:t>Before diving into the insights, I’d like to outline the initial data processing steps I followed to ensure accurate analysis. I first loaded the data into our analytics platform, where I ran a thorough data cleaning process. This involved identifying and removing records with anomalies, such as negative values in quantities and unit prices, as these would skew our results. This careful scrub allowed us to start with a high-integrity dataset, ensuring that the conclusions drawn are both reliable and actionable.</a:t>
            </a:r>
            <a:endParaRPr lang="en-US" dirty="0"/>
          </a:p>
        </p:txBody>
      </p:sp>
      <p:sp>
        <p:nvSpPr>
          <p:cNvPr id="10" name="Slide Number Placeholder 9">
            <a:extLst>
              <a:ext uri="{FF2B5EF4-FFF2-40B4-BE49-F238E27FC236}">
                <a16:creationId xmlns:a16="http://schemas.microsoft.com/office/drawing/2014/main" id="{66A07076-E601-5BEE-C106-1B942EA36F3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6</a:t>
            </a:fld>
            <a:endParaRPr lang="en-US" dirty="0"/>
          </a:p>
        </p:txBody>
      </p:sp>
    </p:spTree>
    <p:extLst>
      <p:ext uri="{BB962C8B-B14F-4D97-AF65-F5344CB8AC3E}">
        <p14:creationId xmlns:p14="http://schemas.microsoft.com/office/powerpoint/2010/main" val="3392112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877824" y="1325880"/>
            <a:ext cx="10460736" cy="2286000"/>
          </a:xfrm>
          <a:noFill/>
        </p:spPr>
        <p:txBody>
          <a:bodyPr>
            <a:noAutofit/>
          </a:bodyPr>
          <a:lstStyle/>
          <a:p>
            <a:r>
              <a:rPr lang="en-GB" dirty="0"/>
              <a:t>INSIGHTS</a:t>
            </a:r>
            <a:endParaRPr lang="en-US" dirty="0"/>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877824" y="3749040"/>
            <a:ext cx="10460736" cy="2286000"/>
          </a:xfrm>
          <a:noFill/>
        </p:spPr>
        <p:txBody>
          <a:bodyPr>
            <a:noAutofit/>
          </a:bodyPr>
          <a:lstStyle/>
          <a:p>
            <a:r>
              <a:rPr lang="en-US" dirty="0"/>
              <a:t>NAVIGATING THE FUTURE</a:t>
            </a:r>
          </a:p>
        </p:txBody>
      </p:sp>
    </p:spTree>
    <p:extLst>
      <p:ext uri="{BB962C8B-B14F-4D97-AF65-F5344CB8AC3E}">
        <p14:creationId xmlns:p14="http://schemas.microsoft.com/office/powerpoint/2010/main" val="11850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1097279" y="1666754"/>
            <a:ext cx="9935477" cy="4271060"/>
          </a:xfrm>
          <a:noFill/>
        </p:spPr>
        <p:txBody>
          <a:bodyPr vert="horz" lIns="91440" tIns="45720" rIns="91440" bIns="45720" rtlCol="0" anchor="t">
            <a:normAutofit/>
          </a:bodyPr>
          <a:lstStyle/>
          <a:p>
            <a:pPr>
              <a:lnSpc>
                <a:spcPct val="150000"/>
              </a:lnSpc>
            </a:pPr>
            <a:r>
              <a:rPr lang="en-GB" dirty="0"/>
              <a:t>Starting with the CEO’s question about regional revenue: The data clearly shows that the UK is our highest revenue-generating region, followed by the Netherlands, Ireland, Germany, and France. On the other end of the spectrum, regions like Africa and Asia generate minimal or no revenue. For high-revenue regions, we might consider reinforcing successful strategies already in place. Meanwhile, in underperforming regions, a deeper analysis could reveal reasons behind lower sales, offering potential areas for growth. By tailoring product offerings or marketing in these regions, we could unlock new revenue streams and further diversify our geographical revenue base.</a:t>
            </a:r>
            <a:endParaRPr lang="en-US" dirty="0"/>
          </a:p>
        </p:txBody>
      </p:sp>
      <p:sp>
        <p:nvSpPr>
          <p:cNvPr id="21" name="Slide Number Placeholder 20">
            <a:extLst>
              <a:ext uri="{FF2B5EF4-FFF2-40B4-BE49-F238E27FC236}">
                <a16:creationId xmlns:a16="http://schemas.microsoft.com/office/drawing/2014/main" id="{E39E6080-E7F0-678F-65B9-B64B99BDF32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8</a:t>
            </a:fld>
            <a:endParaRPr lang="en-US" dirty="0"/>
          </a:p>
        </p:txBody>
      </p:sp>
      <p:sp>
        <p:nvSpPr>
          <p:cNvPr id="5" name="Content Placeholder 4">
            <a:extLst>
              <a:ext uri="{FF2B5EF4-FFF2-40B4-BE49-F238E27FC236}">
                <a16:creationId xmlns:a16="http://schemas.microsoft.com/office/drawing/2014/main" id="{1B69BEDC-A554-F003-4684-3F6C8CC25F70}"/>
              </a:ext>
            </a:extLst>
          </p:cNvPr>
          <p:cNvSpPr>
            <a:spLocks noGrp="1"/>
          </p:cNvSpPr>
          <p:nvPr>
            <p:ph sz="half" idx="2"/>
          </p:nvPr>
        </p:nvSpPr>
        <p:spPr>
          <a:xfrm>
            <a:off x="1097280" y="509286"/>
            <a:ext cx="8278632" cy="1048667"/>
          </a:xfrm>
        </p:spPr>
        <p:txBody>
          <a:bodyPr>
            <a:normAutofit fontScale="92500"/>
          </a:bodyPr>
          <a:lstStyle/>
          <a:p>
            <a:pPr algn="ctr"/>
            <a:r>
              <a:rPr lang="en-US" sz="4800" b="1" dirty="0"/>
              <a:t>Regional Revenue distribution</a:t>
            </a:r>
            <a:endParaRPr lang="en-US" b="1" dirty="0"/>
          </a:p>
        </p:txBody>
      </p:sp>
    </p:spTree>
    <p:extLst>
      <p:ext uri="{BB962C8B-B14F-4D97-AF65-F5344CB8AC3E}">
        <p14:creationId xmlns:p14="http://schemas.microsoft.com/office/powerpoint/2010/main" val="273724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78992" y="365760"/>
            <a:ext cx="10277856" cy="1655064"/>
          </a:xfrm>
          <a:noFill/>
        </p:spPr>
        <p:txBody>
          <a:bodyPr>
            <a:noAutofit/>
          </a:bodyPr>
          <a:lstStyle/>
          <a:p>
            <a:r>
              <a:rPr lang="en-GB" dirty="0"/>
              <a:t>Monthly Revenue Trends and Seasonality</a:t>
            </a:r>
            <a:endParaRPr lang="en-US"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idx="1"/>
          </p:nvPr>
        </p:nvSpPr>
        <p:spPr>
          <a:xfrm>
            <a:off x="2303361" y="2276856"/>
            <a:ext cx="8623139" cy="3684106"/>
          </a:xfrm>
          <a:noFill/>
        </p:spPr>
        <p:txBody>
          <a:bodyPr vert="horz" lIns="91440" tIns="45720" rIns="91440" bIns="45720" rtlCol="0" anchor="t">
            <a:normAutofit fontScale="85000" lnSpcReduction="10000"/>
          </a:bodyPr>
          <a:lstStyle/>
          <a:p>
            <a:pPr>
              <a:lnSpc>
                <a:spcPct val="170000"/>
              </a:lnSpc>
            </a:pPr>
            <a:r>
              <a:rPr lang="en-GB" dirty="0"/>
              <a:t>Next, addressing the CEO’s interest in monthly trends and seasonality: My analysis reveals that monthly revenue is generally stable from January to August, averaging around $685,000. However, from September, we see a notable increase of around 40% over August. This upward trend continues through November, peaking at $1.5 million. This seasonal surge suggests that demand naturally increases towards year-end. Strategically, focusing our marketing, promotions, and product offerings to align with this seasonality could yield significant returns. Additionally, monitoring internal changes like product launches during these months can help pinpoint what further drives these revenue shifts.</a:t>
            </a:r>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9</a:t>
            </a:fld>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567F3CB5-3475-4129-AB60-D0C937DE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Blue spheres presentation</Template>
  <TotalTime>26</TotalTime>
  <Words>860</Words>
  <Application>Microsoft Office PowerPoint</Application>
  <PresentationFormat>Widescreen</PresentationFormat>
  <Paragraphs>42</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Calibri</vt:lpstr>
      <vt:lpstr>Custom</vt:lpstr>
      <vt:lpstr>TASK 4 INSIGHTS AND ANALYSIS</vt:lpstr>
      <vt:lpstr>Agenda</vt:lpstr>
      <vt:lpstr>INTRODUCTION</vt:lpstr>
      <vt:lpstr>PowerPoint Presentation</vt:lpstr>
      <vt:lpstr>PROCESS</vt:lpstr>
      <vt:lpstr>Data Loading and Cleaning</vt:lpstr>
      <vt:lpstr>INSIGHTS</vt:lpstr>
      <vt:lpstr>PowerPoint Presentation</vt:lpstr>
      <vt:lpstr>Monthly Revenue Trends and Seasonality</vt:lpstr>
      <vt:lpstr>Identifying Peak Revenue Months</vt:lpstr>
      <vt:lpstr>Top Customers and Revenue Diversification</vt:lpstr>
      <vt:lpstr>Insights into Repeat Customers for the CMO</vt:lpstr>
      <vt:lpstr>Timing and Revenue from Repeat Orders</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Jemima Joannis</dc:creator>
  <cp:lastModifiedBy>Jemima Joannis</cp:lastModifiedBy>
  <cp:revision>3</cp:revision>
  <dcterms:created xsi:type="dcterms:W3CDTF">2024-10-31T20:31:53Z</dcterms:created>
  <dcterms:modified xsi:type="dcterms:W3CDTF">2024-10-31T21:03:50Z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